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Integritet: Å leve i tråd med sine verdier. Gjøre det du sier at du skal gjøre og være den beste versjonen av deg selv.</a:t>
            </a:r>
          </a:p>
          <a:p>
            <a:pPr/>
          </a:p>
          <a:p>
            <a:pPr/>
            <a:r>
              <a:t>Ansvar: Du er ansvarlig for alt du gjør og ikke gjør, og alle dine reaksjoner og ikke-reaksjoner.</a:t>
            </a:r>
          </a:p>
          <a:p>
            <a:pPr/>
          </a:p>
          <a:p>
            <a:pPr/>
            <a:r>
              <a:t>Omtanke: Å ta ansvar for relevante aspekter av en sitasjon som er innenfor din kontroll, og vise hensyn. Holde øye med det større bildet og handle deretter.</a:t>
            </a:r>
          </a:p>
          <a:p>
            <a:pPr/>
          </a:p>
          <a:p>
            <a:pPr/>
            <a:r>
              <a:t>Ærlighet: Å være ærlig om hva som skjer bak ditt sceneteppe, bak dine øyne og i ditt hjerte.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-angle black and white photo of a futuristic apartment building under a cloudy sky"/>
          <p:cNvSpPr/>
          <p:nvPr>
            <p:ph type="pic" idx="21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lack and white photo of the outside of a modern office building "/>
          <p:cNvSpPr/>
          <p:nvPr>
            <p:ph type="pic" sz="quarter" idx="22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lack and white photo of lattice-like, modern architecture on a building"/>
          <p:cNvSpPr/>
          <p:nvPr>
            <p:ph type="pic" sz="half" idx="23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-angle black and white photo of a modern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light and shadows on a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Black and white photo of shadows cast on a concrete structure"/>
          <p:cNvSpPr/>
          <p:nvPr>
            <p:ph type="pic" idx="21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Close-up black and white photo of intricate building architecture"/>
          <p:cNvSpPr/>
          <p:nvPr>
            <p:ph type="pic" idx="22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hyperlink" Target="http://spleis.no/velferdsforbundet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aren Emerise Hunderi, 28. April 2025…"/>
          <p:cNvSpPr txBox="1"/>
          <p:nvPr>
            <p:ph type="body" idx="21"/>
          </p:nvPr>
        </p:nvSpPr>
        <p:spPr>
          <a:xfrm>
            <a:off x="1206498" y="11839048"/>
            <a:ext cx="8581481" cy="1487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b="0" i="1">
                <a:latin typeface="Didot"/>
                <a:ea typeface="Didot"/>
                <a:cs typeface="Didot"/>
                <a:sym typeface="Didot"/>
              </a:defRPr>
            </a:pPr>
            <a:r>
              <a:t>Maren Emerise Hunderi, 28. April 2025</a:t>
            </a:r>
          </a:p>
          <a:p>
            <a:pPr>
              <a:defRPr b="0" i="1">
                <a:latin typeface="Didot"/>
                <a:ea typeface="Didot"/>
                <a:cs typeface="Didot"/>
                <a:sym typeface="Didot"/>
              </a:defRPr>
            </a:pPr>
            <a:r>
              <a:t>Daglig leder hos Velferdsforbundet AS</a:t>
            </a:r>
          </a:p>
        </p:txBody>
      </p:sp>
      <p:sp>
        <p:nvSpPr>
          <p:cNvPr id="172" name="Velferdsforbundet"/>
          <p:cNvSpPr txBox="1"/>
          <p:nvPr>
            <p:ph type="ctrTitle"/>
          </p:nvPr>
        </p:nvSpPr>
        <p:spPr>
          <a:xfrm>
            <a:off x="8350247" y="4875300"/>
            <a:ext cx="13365277" cy="223029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Velferdsforbundet </a:t>
            </a:r>
          </a:p>
        </p:txBody>
      </p:sp>
      <p:sp>
        <p:nvSpPr>
          <p:cNvPr id="173" name="Forbund for Mental Helse"/>
          <p:cNvSpPr txBox="1"/>
          <p:nvPr>
            <p:ph type="subTitle" sz="quarter" idx="1"/>
          </p:nvPr>
        </p:nvSpPr>
        <p:spPr>
          <a:xfrm>
            <a:off x="9373681" y="7406779"/>
            <a:ext cx="11318409" cy="1905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Forbund for Mental Helse</a:t>
            </a:r>
          </a:p>
        </p:txBody>
      </p:sp>
      <p:grpSp>
        <p:nvGrpSpPr>
          <p:cNvPr id="176" name="Image Gallery"/>
          <p:cNvGrpSpPr/>
          <p:nvPr/>
        </p:nvGrpSpPr>
        <p:grpSpPr>
          <a:xfrm>
            <a:off x="2031325" y="3882677"/>
            <a:ext cx="5741567" cy="6308841"/>
            <a:chOff x="0" y="0"/>
            <a:chExt cx="5741565" cy="6308840"/>
          </a:xfrm>
        </p:grpSpPr>
        <p:pic>
          <p:nvPicPr>
            <p:cNvPr id="174" name="Sol logo hvit.pdf" descr="Sol logo hvit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83" r="0" b="183"/>
            <a:stretch>
              <a:fillRect/>
            </a:stretch>
          </p:blipFill>
          <p:spPr>
            <a:xfrm>
              <a:off x="0" y="0"/>
              <a:ext cx="5741566" cy="5720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Caption"/>
            <p:cNvSpPr/>
            <p:nvPr/>
          </p:nvSpPr>
          <p:spPr>
            <a:xfrm>
              <a:off x="0" y="5796674"/>
              <a:ext cx="5741566" cy="51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/>
              </a:lvl1pPr>
            </a:lstStyle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orretningsidé"/>
          <p:cNvSpPr txBox="1"/>
          <p:nvPr>
            <p:ph type="title"/>
          </p:nvPr>
        </p:nvSpPr>
        <p:spPr>
          <a:xfrm>
            <a:off x="1206500" y="1632521"/>
            <a:ext cx="21971000" cy="14351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Forretningsidé</a:t>
            </a:r>
          </a:p>
        </p:txBody>
      </p:sp>
      <p:sp>
        <p:nvSpPr>
          <p:cNvPr id="179" name="Tilgjengeliggjøring av god mental helse for alle."/>
          <p:cNvSpPr txBox="1"/>
          <p:nvPr>
            <p:ph type="body" sz="quarter" idx="1"/>
          </p:nvPr>
        </p:nvSpPr>
        <p:spPr>
          <a:xfrm>
            <a:off x="1206500" y="3217468"/>
            <a:ext cx="21971000" cy="1286451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20000"/>
              </a:lnSpc>
              <a:spcBef>
                <a:spcPts val="800"/>
              </a:spcBef>
              <a:defRPr spc="0"/>
            </a:lvl1pPr>
          </a:lstStyle>
          <a:p>
            <a:pPr/>
            <a:r>
              <a:t>Tilgjengeliggjøring av god mental helse for alle.  </a:t>
            </a:r>
          </a:p>
        </p:txBody>
      </p:sp>
      <p:sp>
        <p:nvSpPr>
          <p:cNvPr id="180" name="Hvorfor?…"/>
          <p:cNvSpPr txBox="1"/>
          <p:nvPr/>
        </p:nvSpPr>
        <p:spPr>
          <a:xfrm>
            <a:off x="1732170" y="5363667"/>
            <a:ext cx="11539112" cy="371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  <a:defRPr b="1" cap="all" sz="5500"/>
            </a:pPr>
            <a:r>
              <a:t>Hvorfor? </a:t>
            </a:r>
          </a:p>
          <a:p>
            <a:pPr algn="ctr" defTabSz="457200">
              <a:lnSpc>
                <a:spcPct val="120000"/>
              </a:lnSpc>
              <a:spcBef>
                <a:spcPts val="800"/>
              </a:spcBef>
              <a:defRPr sz="5500"/>
            </a:pPr>
            <a:r>
              <a:t>Mental uhelse er utbredt og økende, </a:t>
            </a:r>
          </a:p>
          <a:p>
            <a:pPr algn="ctr" defTabSz="457200">
              <a:lnSpc>
                <a:spcPct val="120000"/>
              </a:lnSpc>
              <a:spcBef>
                <a:spcPts val="800"/>
              </a:spcBef>
              <a:defRPr sz="5500"/>
            </a:pPr>
            <a:r>
              <a:t>en trend som trenger en ny kurs. </a:t>
            </a:r>
          </a:p>
        </p:txBody>
      </p:sp>
      <p:sp>
        <p:nvSpPr>
          <p:cNvPr id="181" name="Hvordan?…"/>
          <p:cNvSpPr txBox="1"/>
          <p:nvPr/>
        </p:nvSpPr>
        <p:spPr>
          <a:xfrm>
            <a:off x="10597200" y="8344992"/>
            <a:ext cx="11539112" cy="371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438911">
              <a:lnSpc>
                <a:spcPct val="100000"/>
              </a:lnSpc>
              <a:spcBef>
                <a:spcPts val="0"/>
              </a:spcBef>
              <a:tabLst>
                <a:tab pos="698500" algn="l"/>
              </a:tabLst>
              <a:defRPr b="1" cap="all" sz="5280"/>
            </a:pPr>
            <a:r>
              <a:t>Hvordan? </a:t>
            </a:r>
          </a:p>
          <a:p>
            <a:pPr algn="ctr" defTabSz="438911">
              <a:lnSpc>
                <a:spcPct val="120000"/>
              </a:lnSpc>
              <a:spcBef>
                <a:spcPts val="700"/>
              </a:spcBef>
              <a:defRPr sz="5280"/>
            </a:pPr>
            <a:r>
              <a:t>Praktisere forebyggende og korrigerende miljø, og tilgjengeliggjøre informasjon og tiltak på én plattform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3"/>
      <p:bldP build="whole" bldLvl="1" animBg="1" rev="0" advAuto="0" spid="179" grpId="1"/>
      <p:bldP build="whole" bldLvl="1" animBg="1" rev="0" advAuto="0" spid="1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Kjerneverdier"/>
          <p:cNvSpPr txBox="1"/>
          <p:nvPr>
            <p:ph type="title"/>
          </p:nvPr>
        </p:nvSpPr>
        <p:spPr>
          <a:xfrm>
            <a:off x="1006220" y="6140450"/>
            <a:ext cx="9097485" cy="1435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 Kjerneverdier</a:t>
            </a:r>
          </a:p>
        </p:txBody>
      </p:sp>
      <p:sp>
        <p:nvSpPr>
          <p:cNvPr id="184" name="Integritet…"/>
          <p:cNvSpPr txBox="1"/>
          <p:nvPr>
            <p:ph type="body" sz="half" idx="1"/>
          </p:nvPr>
        </p:nvSpPr>
        <p:spPr>
          <a:xfrm>
            <a:off x="12092171" y="3184426"/>
            <a:ext cx="11234057" cy="8190868"/>
          </a:xfrm>
          <a:prstGeom prst="rect">
            <a:avLst/>
          </a:prstGeom>
        </p:spPr>
        <p:txBody>
          <a:bodyPr/>
          <a:lstStyle/>
          <a:p>
            <a:pPr algn="ctr"/>
            <a:r>
              <a:t>Integritet</a:t>
            </a:r>
          </a:p>
          <a:p>
            <a:pPr algn="ctr"/>
            <a:r>
              <a:t>Ansvar </a:t>
            </a:r>
          </a:p>
          <a:p>
            <a:pPr algn="ctr"/>
            <a:r>
              <a:t>Omtanke </a:t>
            </a:r>
          </a:p>
          <a:p>
            <a:pPr algn="ctr"/>
            <a:r>
              <a:t>Ærlighet</a:t>
            </a:r>
          </a:p>
          <a:p>
            <a:pPr algn="ctr"/>
          </a:p>
          <a:p>
            <a:pPr algn="ctr" defTabSz="2438338">
              <a:spcBef>
                <a:spcPts val="4500"/>
              </a:spcBef>
              <a:defRPr i="1" spc="0" sz="4800"/>
            </a:pPr>
            <a:r>
              <a:t>Kvalitet over kvantitet</a:t>
            </a:r>
          </a:p>
          <a:p>
            <a:pPr algn="ctr" defTabSz="2438338">
              <a:spcBef>
                <a:spcPts val="4500"/>
              </a:spcBef>
              <a:defRPr i="1" spc="0" sz="4800"/>
            </a:pPr>
            <a:r>
              <a:t>Gjøre sitt beste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vem er jeg?"/>
          <p:cNvSpPr txBox="1"/>
          <p:nvPr>
            <p:ph type="title"/>
          </p:nvPr>
        </p:nvSpPr>
        <p:spPr>
          <a:xfrm>
            <a:off x="1206500" y="1993383"/>
            <a:ext cx="21971000" cy="14351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Hvem er jeg?</a:t>
            </a:r>
          </a:p>
        </p:txBody>
      </p:sp>
      <p:sp>
        <p:nvSpPr>
          <p:cNvPr id="189" name="Et menneske som har hatt elendig mental helse, som nå har god mental helse. Jeg kan veien fra det ene til det andre, og det gjør mange andre også.…"/>
          <p:cNvSpPr txBox="1"/>
          <p:nvPr>
            <p:ph type="body" idx="1"/>
          </p:nvPr>
        </p:nvSpPr>
        <p:spPr>
          <a:xfrm>
            <a:off x="1206500" y="4686694"/>
            <a:ext cx="21971000" cy="6164703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ts val="800"/>
              </a:spcBef>
              <a:defRPr spc="0"/>
            </a:pPr>
            <a:r>
              <a:t>Et menneske som har hatt elendig mental helse, som nå har god mental helse. Jeg kan veien fra det ene til det andre, og det gjør mange andre også.</a:t>
            </a:r>
          </a:p>
          <a:p>
            <a:pPr algn="ctr" defTabSz="457200">
              <a:spcBef>
                <a:spcPts val="800"/>
              </a:spcBef>
              <a:defRPr spc="0"/>
            </a:pPr>
          </a:p>
          <a:p>
            <a:pPr algn="ctr" defTabSz="457200">
              <a:spcBef>
                <a:spcPts val="800"/>
              </a:spcBef>
              <a:defRPr spc="0"/>
            </a:pPr>
            <a:r>
              <a:t>Jeg ser det som min livsmisjon å gjøre det jeg kan for å spre god mental helse i størst mulig grad - og samtidig redusere mental uhelse i størst mulig grad.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va er Velferdsforbundet?"/>
          <p:cNvSpPr txBox="1"/>
          <p:nvPr>
            <p:ph type="body" sz="quarter" idx="1"/>
          </p:nvPr>
        </p:nvSpPr>
        <p:spPr>
          <a:xfrm>
            <a:off x="4637621" y="497103"/>
            <a:ext cx="15108758" cy="2664243"/>
          </a:xfrm>
          <a:prstGeom prst="rect">
            <a:avLst/>
          </a:prstGeom>
        </p:spPr>
        <p:txBody>
          <a:bodyPr/>
          <a:lstStyle>
            <a:lvl1pPr>
              <a:defRPr spc="-170" sz="8500"/>
            </a:lvl1pPr>
          </a:lstStyle>
          <a:p>
            <a:pPr/>
            <a:r>
              <a:t>Hva er Velferdsforbundet?</a:t>
            </a:r>
          </a:p>
        </p:txBody>
      </p:sp>
      <p:sp>
        <p:nvSpPr>
          <p:cNvPr id="192" name="En samlingsplass for arrangement, kurs, behandling og kunnskap om mental helse. Plattform for å binde sammen og støtte opp under instanser, små og store, som jobber for bedret mental helse. En felles røst.…"/>
          <p:cNvSpPr txBox="1"/>
          <p:nvPr/>
        </p:nvSpPr>
        <p:spPr>
          <a:xfrm>
            <a:off x="803480" y="3170524"/>
            <a:ext cx="22777041" cy="989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800"/>
              </a:spcBef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 samlingsplass for arrangement, kurs, behandling og kunnskap om mental helse. Plattform for å binde sammen og støtte opp under instanser, små og store, som jobber for bedret mental helse.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En felles røst</a:t>
            </a:r>
            <a:r>
              <a:t>. </a:t>
            </a:r>
          </a:p>
          <a:p>
            <a:pPr algn="ctr" defTabSz="457200">
              <a:lnSpc>
                <a:spcPct val="100000"/>
              </a:lnSpc>
              <a:spcBef>
                <a:spcPts val="800"/>
              </a:spcBef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ctr" defTabSz="457200">
              <a:lnSpc>
                <a:spcPct val="100000"/>
              </a:lnSpc>
              <a:spcBef>
                <a:spcPts val="800"/>
              </a:spcBef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Velferdsforbundet er et svar på mental uhelse-krisen som er utbredt i Norge i dag. Bygger sterkt limet og samholdet i samfunnet som gjør at vi automatisk og selvfølgelig tar vare på hverandre.</a:t>
            </a:r>
          </a:p>
          <a:p>
            <a:pPr algn="ctr" defTabSz="457200">
              <a:lnSpc>
                <a:spcPct val="100000"/>
              </a:lnSpc>
              <a:spcBef>
                <a:spcPts val="800"/>
              </a:spcBef>
              <a:defRPr sz="4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ctr" defTabSz="457200">
              <a:lnSpc>
                <a:spcPct val="100000"/>
              </a:lnSpc>
              <a:spcBef>
                <a:spcPts val="800"/>
              </a:spcBef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Velferdsforbundet AS er i prosess for å stifte Velferdsforbundet Stiftelse, som har til formål å formalisere og opprettholde Norsk Nasjonalt Verdigrunnlag. Forankret i Grunnloven og med konsensus i befolkningen. Første utkast for Nasjonalt Verdigrunnlag er under utvikling og bygger på verdiene i prinsipprogrammene til våre politiske partier. En ikke-markedsført spleis er satt i gang: </a:t>
            </a:r>
            <a:r>
              <a:rPr u="sng">
                <a:hlinkClick r:id="rId3" invalidUrl="" action="" tgtFrame="" tooltip="" history="1" highlightClick="0" endSnd="0"/>
              </a:rPr>
              <a:t>spleis.no/velferdsforbundet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ttform &amp; Tjenester"/>
          <p:cNvSpPr txBox="1"/>
          <p:nvPr>
            <p:ph type="title"/>
          </p:nvPr>
        </p:nvSpPr>
        <p:spPr>
          <a:xfrm>
            <a:off x="1206500" y="1287586"/>
            <a:ext cx="21971000" cy="14351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Plattform &amp; Tjenester</a:t>
            </a:r>
          </a:p>
        </p:txBody>
      </p:sp>
      <p:sp>
        <p:nvSpPr>
          <p:cNvPr id="195" name="Oversikt…"/>
          <p:cNvSpPr txBox="1"/>
          <p:nvPr>
            <p:ph type="body" sz="half" idx="1"/>
          </p:nvPr>
        </p:nvSpPr>
        <p:spPr>
          <a:xfrm>
            <a:off x="1681071" y="3670347"/>
            <a:ext cx="9890664" cy="8791768"/>
          </a:xfrm>
          <a:prstGeom prst="rect">
            <a:avLst/>
          </a:prstGeom>
        </p:spPr>
        <p:txBody>
          <a:bodyPr/>
          <a:lstStyle/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Oversikt</a:t>
            </a:r>
          </a:p>
          <a:p>
            <a:pPr lvl="1" marL="1084072" indent="-492760" defTabSz="800735">
              <a:spcBef>
                <a:spcPts val="1700"/>
              </a:spcBef>
              <a:buSzPct val="123000"/>
              <a:buChar char="•"/>
              <a:defRPr spc="-42" sz="4268"/>
            </a:pPr>
            <a:r>
              <a:t>Synliggjøre det som allerede eksisterer av tiltak for å bedre mental helse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Meditasjon</a:t>
            </a:r>
          </a:p>
          <a:p>
            <a:pPr lvl="1" marL="1084072" indent="-492760" defTabSz="800735">
              <a:spcBef>
                <a:spcPts val="1700"/>
              </a:spcBef>
              <a:buSzPct val="123000"/>
              <a:buChar char="•"/>
              <a:defRPr spc="-42" sz="4268"/>
            </a:pPr>
            <a:r>
              <a:t>Holde et trygt og støttende rom for kommunikasjon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Problemløsning</a:t>
            </a:r>
          </a:p>
          <a:p>
            <a:pPr lvl="1" marL="1084072" indent="-492760" defTabSz="800735">
              <a:spcBef>
                <a:spcPts val="1700"/>
              </a:spcBef>
              <a:buSzPct val="123000"/>
              <a:buChar char="•"/>
              <a:defRPr spc="-42" sz="4268"/>
            </a:pPr>
            <a:r>
              <a:t>Bruke utprøvd kunnskapsbase til å individuelt og kollektivt løse sosiale utfordringer</a:t>
            </a:r>
          </a:p>
        </p:txBody>
      </p:sp>
      <p:sp>
        <p:nvSpPr>
          <p:cNvPr id="196" name="Tilhørighet &amp; Tillitt…"/>
          <p:cNvSpPr txBox="1"/>
          <p:nvPr/>
        </p:nvSpPr>
        <p:spPr>
          <a:xfrm>
            <a:off x="12505069" y="3670347"/>
            <a:ext cx="10197860" cy="879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buSzPct val="123000"/>
              <a:buChar char="•"/>
              <a:defRPr spc="-55" sz="5500"/>
            </a:pPr>
            <a:r>
              <a:t>Tilhørighet &amp; Tillitt</a:t>
            </a:r>
          </a:p>
          <a:p>
            <a:pPr lvl="1" marL="1117600" indent="-508000" defTabSz="825500">
              <a:lnSpc>
                <a:spcPct val="100000"/>
              </a:lnSpc>
              <a:spcBef>
                <a:spcPts val="1800"/>
              </a:spcBef>
              <a:buSzPct val="123000"/>
              <a:buChar char="•"/>
              <a:defRPr spc="-44" sz="4400"/>
            </a:pPr>
            <a:r>
              <a:t>Stimulere opplevelse av tilhørighet</a:t>
            </a:r>
          </a:p>
          <a:p>
            <a:pPr lvl="1" marL="1117600" indent="-508000" defTabSz="825500">
              <a:lnSpc>
                <a:spcPct val="100000"/>
              </a:lnSpc>
              <a:spcBef>
                <a:spcPts val="1800"/>
              </a:spcBef>
              <a:buSzPct val="123000"/>
              <a:buChar char="•"/>
              <a:defRPr spc="-44" sz="4400"/>
            </a:pPr>
            <a:r>
              <a:t>Bygge tillitt mellom medmennesker, og mellom mennesker og sosiale strukturer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buSzPct val="123000"/>
              <a:buChar char="•"/>
              <a:defRPr spc="-55" sz="5500"/>
            </a:pPr>
            <a:r>
              <a:t>Fellesskap</a:t>
            </a:r>
          </a:p>
          <a:p>
            <a:pPr lvl="1" marL="1117600" indent="-508000" defTabSz="825500">
              <a:lnSpc>
                <a:spcPct val="100000"/>
              </a:lnSpc>
              <a:spcBef>
                <a:spcPts val="1800"/>
              </a:spcBef>
              <a:buSzPct val="123000"/>
              <a:buChar char="•"/>
              <a:defRPr spc="-44" sz="4400"/>
            </a:pPr>
            <a:r>
              <a:t>Støttespiller og veileder til bedrifter og privatpersoner som ønsker å bedre sin mental helse og miljøer.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1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Hvorfor investere i Velferdsforbundet?"/>
          <p:cNvSpPr txBox="1"/>
          <p:nvPr>
            <p:ph type="body" sz="quarter" idx="1"/>
          </p:nvPr>
        </p:nvSpPr>
        <p:spPr>
          <a:xfrm>
            <a:off x="2132073" y="357113"/>
            <a:ext cx="20119854" cy="2664242"/>
          </a:xfrm>
          <a:prstGeom prst="rect">
            <a:avLst/>
          </a:prstGeom>
        </p:spPr>
        <p:txBody>
          <a:bodyPr/>
          <a:lstStyle>
            <a:lvl1pPr>
              <a:defRPr spc="-170" sz="8500"/>
            </a:lvl1pPr>
          </a:lstStyle>
          <a:p>
            <a:pPr/>
            <a:r>
              <a:t>Hvorfor investere i Velferdsforbundet?</a:t>
            </a:r>
          </a:p>
        </p:txBody>
      </p:sp>
      <p:sp>
        <p:nvSpPr>
          <p:cNvPr id="199" name="Ved å investere i Velferdsforbundet…"/>
          <p:cNvSpPr txBox="1"/>
          <p:nvPr/>
        </p:nvSpPr>
        <p:spPr>
          <a:xfrm>
            <a:off x="898228" y="6011151"/>
            <a:ext cx="22587544" cy="72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129377" anchor="ctr"/>
          <a:lstStyle/>
          <a:p>
            <a:pPr defTabSz="457200">
              <a:lnSpc>
                <a:spcPct val="120000"/>
              </a:lnSpc>
              <a:spcBef>
                <a:spcPts val="800"/>
              </a:spcBef>
              <a:defRPr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Ved å investere i Velferdsforbundet </a:t>
            </a:r>
          </a:p>
          <a:p>
            <a:pPr defTabSz="457200">
              <a:lnSpc>
                <a:spcPct val="120000"/>
              </a:lnSpc>
              <a:spcBef>
                <a:spcPts val="800"/>
              </a:spcBef>
              <a:defRPr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bidrar dere til:</a:t>
            </a:r>
          </a:p>
          <a:p>
            <a:pPr marL="457200" indent="-457200" defTabSz="457200">
              <a:lnSpc>
                <a:spcPct val="100000"/>
              </a:lnSpc>
              <a:spcBef>
                <a:spcPts val="800"/>
              </a:spcBef>
              <a:buSzPct val="123000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Å redusere og forebygge ensomhet, isolasjon og mental uhelse</a:t>
            </a:r>
          </a:p>
          <a:p>
            <a:pPr marL="457200" indent="-457200" defTabSz="457200">
              <a:lnSpc>
                <a:spcPct val="100000"/>
              </a:lnSpc>
              <a:spcBef>
                <a:spcPts val="800"/>
              </a:spcBef>
              <a:buSzPct val="123000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Vokse det sterke fellesskapet basert på felles verdier, bærekraft og menneskelig vekst</a:t>
            </a:r>
          </a:p>
          <a:p>
            <a:pPr marL="457200" indent="-457200" defTabSz="457200">
              <a:lnSpc>
                <a:spcPct val="100000"/>
              </a:lnSpc>
              <a:spcBef>
                <a:spcPts val="800"/>
              </a:spcBef>
              <a:buSzPct val="123000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Bidra til Norges første folkeeide initiativ for et nasjonelt verdigrunnlag - et felles verdibasert fundament for fremtidige generasjoner</a:t>
            </a:r>
          </a:p>
          <a:p>
            <a:pPr marL="457200" indent="-457200" defTabSz="457200">
              <a:lnSpc>
                <a:spcPct val="100000"/>
              </a:lnSpc>
              <a:spcBef>
                <a:spcPts val="800"/>
              </a:spcBef>
              <a:buSzPct val="123000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Å støtte små organisasjoner og bedrifter innen mental helse og personlig utvikling, gjennom nettverk, samarbeid og synlighet</a:t>
            </a:r>
          </a:p>
          <a:p>
            <a:pPr marL="457200" indent="-457200" defTabSz="457200">
              <a:lnSpc>
                <a:spcPct val="100000"/>
              </a:lnSpc>
              <a:spcBef>
                <a:spcPts val="800"/>
              </a:spcBef>
              <a:buSzPct val="123000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Å skape en konkret forskjell i menneskers liv - ikke bare gjennom ord, men gjennom handling og  fellesskap</a:t>
            </a:r>
          </a:p>
        </p:txBody>
      </p:sp>
      <p:sp>
        <p:nvSpPr>
          <p:cNvPr id="200" name="Investér i noe meningsfylt og samfunnsnyttig.…"/>
          <p:cNvSpPr txBox="1"/>
          <p:nvPr/>
        </p:nvSpPr>
        <p:spPr>
          <a:xfrm>
            <a:off x="3108889" y="2778802"/>
            <a:ext cx="19492976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800"/>
              </a:spcBef>
              <a:defRPr sz="4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Investér i noe meningsfylt og samfunnsnyttig. </a:t>
            </a:r>
          </a:p>
          <a:p>
            <a:pPr defTabSz="457200">
              <a:lnSpc>
                <a:spcPct val="100000"/>
              </a:lnSpc>
              <a:spcBef>
                <a:spcPts val="800"/>
              </a:spcBef>
              <a:defRPr sz="4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den som elsker det som gjør Norge til nettopp Norge og vil bevare det. </a:t>
            </a:r>
          </a:p>
          <a:p>
            <a:pPr defTabSz="457200">
              <a:lnSpc>
                <a:spcPct val="100000"/>
              </a:lnSpc>
              <a:spcBef>
                <a:spcPts val="800"/>
              </a:spcBef>
              <a:defRPr sz="4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den som ønsker å være med å skrive Norges historie og bygge fremtiden.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19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a Kontakt med"/>
          <p:cNvSpPr txBox="1"/>
          <p:nvPr>
            <p:ph type="title"/>
          </p:nvPr>
        </p:nvSpPr>
        <p:spPr>
          <a:xfrm>
            <a:off x="1206500" y="1287586"/>
            <a:ext cx="21971000" cy="14351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Ta Kontakt med </a:t>
            </a:r>
          </a:p>
        </p:txBody>
      </p:sp>
      <p:sp>
        <p:nvSpPr>
          <p:cNvPr id="203" name="Maren Emerise Hunderi…"/>
          <p:cNvSpPr txBox="1"/>
          <p:nvPr>
            <p:ph type="body" sz="quarter" idx="1"/>
          </p:nvPr>
        </p:nvSpPr>
        <p:spPr>
          <a:xfrm>
            <a:off x="8150822" y="4237417"/>
            <a:ext cx="9034924" cy="3938650"/>
          </a:xfrm>
          <a:prstGeom prst="rect">
            <a:avLst/>
          </a:prstGeom>
        </p:spPr>
        <p:txBody>
          <a:bodyPr/>
          <a:lstStyle/>
          <a:p>
            <a:pPr/>
            <a:r>
              <a:t>Maren Emerise Hunderi</a:t>
            </a:r>
          </a:p>
          <a:p>
            <a:pPr/>
            <a:r>
              <a:t>+4792677512</a:t>
            </a:r>
          </a:p>
          <a:p>
            <a:pPr/>
            <a:r>
              <a:t>maren@velferdsforbundet.no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Image Gallery"/>
          <p:cNvGrpSpPr/>
          <p:nvPr/>
        </p:nvGrpSpPr>
        <p:grpSpPr>
          <a:xfrm>
            <a:off x="6699249" y="1343216"/>
            <a:ext cx="10985501" cy="11617934"/>
            <a:chOff x="0" y="0"/>
            <a:chExt cx="10985500" cy="11617933"/>
          </a:xfrm>
        </p:grpSpPr>
        <p:pic>
          <p:nvPicPr>
            <p:cNvPr id="205" name="Sol logo hvit.pdf" descr="Sol logo hvit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9" t="0" r="199" b="0"/>
            <a:stretch>
              <a:fillRect/>
            </a:stretch>
          </p:blipFill>
          <p:spPr>
            <a:xfrm>
              <a:off x="0" y="0"/>
              <a:ext cx="10985500" cy="11029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Caption"/>
            <p:cNvSpPr/>
            <p:nvPr/>
          </p:nvSpPr>
          <p:spPr>
            <a:xfrm>
              <a:off x="0" y="11105767"/>
              <a:ext cx="10985500" cy="51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/>
              </a:lvl1pPr>
            </a:lstStyle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